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60" r:id="rId4"/>
    <p:sldId id="262" r:id="rId5"/>
    <p:sldId id="264" r:id="rId6"/>
    <p:sldId id="261" r:id="rId7"/>
    <p:sldId id="258"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DCC8B47A-75E6-4CD5-A778-4D81880C3B88}"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89282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C8B47A-75E6-4CD5-A778-4D81880C3B88}"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163632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C8B47A-75E6-4CD5-A778-4D81880C3B88}"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259008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C8B47A-75E6-4CD5-A778-4D81880C3B88}"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1076603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CC8B47A-75E6-4CD5-A778-4D81880C3B88}" type="datetimeFigureOut">
              <a:rPr lang="fr-FR" smtClean="0"/>
              <a:t>05/10/2016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161376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CC8B47A-75E6-4CD5-A778-4D81880C3B88}" type="datetimeFigureOut">
              <a:rPr lang="fr-FR" smtClean="0"/>
              <a:t>05/10/2016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133984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C8B47A-75E6-4CD5-A778-4D81880C3B88}" type="datetimeFigureOut">
              <a:rPr lang="fr-FR" smtClean="0"/>
              <a:t>05/10/2016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254620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CC8B47A-75E6-4CD5-A778-4D81880C3B88}" type="datetimeFigureOut">
              <a:rPr lang="fr-FR" smtClean="0"/>
              <a:t>05/10/2016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96461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C8B47A-75E6-4CD5-A778-4D81880C3B88}" type="datetimeFigureOut">
              <a:rPr lang="fr-FR" smtClean="0"/>
              <a:t>05/10/2016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259500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CC8B47A-75E6-4CD5-A778-4D81880C3B88}" type="datetimeFigureOut">
              <a:rPr lang="fr-FR" smtClean="0"/>
              <a:t>05/10/2016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189791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CC8B47A-75E6-4CD5-A778-4D81880C3B88}" type="datetimeFigureOut">
              <a:rPr lang="fr-FR" smtClean="0"/>
              <a:t>05/10/2016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CC6E9E4-F146-48B0-8474-22760DD984C0}" type="slidenum">
              <a:rPr lang="fr-FR" smtClean="0"/>
              <a:t>‹N°›</a:t>
            </a:fld>
            <a:endParaRPr lang="fr-FR"/>
          </a:p>
        </p:txBody>
      </p:sp>
    </p:spTree>
    <p:extLst>
      <p:ext uri="{BB962C8B-B14F-4D97-AF65-F5344CB8AC3E}">
        <p14:creationId xmlns:p14="http://schemas.microsoft.com/office/powerpoint/2010/main" val="24554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8B47A-75E6-4CD5-A778-4D81880C3B88}" type="datetimeFigureOut">
              <a:rPr lang="fr-FR" smtClean="0"/>
              <a:t>05/10/2016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6E9E4-F146-48B0-8474-22760DD984C0}" type="slidenum">
              <a:rPr lang="fr-FR" smtClean="0"/>
              <a:t>‹N°›</a:t>
            </a:fld>
            <a:endParaRPr lang="fr-FR"/>
          </a:p>
        </p:txBody>
      </p:sp>
    </p:spTree>
    <p:extLst>
      <p:ext uri="{BB962C8B-B14F-4D97-AF65-F5344CB8AC3E}">
        <p14:creationId xmlns:p14="http://schemas.microsoft.com/office/powerpoint/2010/main" val="2763279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g"/><Relationship Id="rId4" Type="http://schemas.openxmlformats.org/officeDocument/2006/relationships/image" Target="../media/image10.jpeg"/><Relationship Id="rId9" Type="http://schemas.openxmlformats.org/officeDocument/2006/relationships/image" Target="../media/image15.jp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448913" y="9005"/>
            <a:ext cx="9984825" cy="3965410"/>
          </a:xfrm>
          <a:solidFill>
            <a:srgbClr val="FF6600"/>
          </a:solidFill>
        </p:spPr>
        <p:txBody>
          <a:bodyPr>
            <a:noAutofit/>
          </a:bodyPr>
          <a:lstStyle/>
          <a:p>
            <a:r>
              <a:rPr lang="fr-FR" sz="8000" b="1" dirty="0"/>
              <a:t>APEL </a:t>
            </a:r>
            <a:endParaRPr lang="fr-FR" sz="8000" dirty="0"/>
          </a:p>
          <a:p>
            <a:r>
              <a:rPr lang="fr-FR" sz="3200" b="1" dirty="0"/>
              <a:t>A</a:t>
            </a:r>
            <a:r>
              <a:rPr lang="fr-FR" sz="3200" dirty="0"/>
              <a:t>ssociation de</a:t>
            </a:r>
            <a:r>
              <a:rPr lang="fr-FR" sz="3200" b="1" dirty="0"/>
              <a:t> P</a:t>
            </a:r>
            <a:r>
              <a:rPr lang="fr-FR" sz="3200" dirty="0"/>
              <a:t>arents</a:t>
            </a:r>
            <a:r>
              <a:rPr lang="fr-FR" sz="3200" b="1" dirty="0"/>
              <a:t> </a:t>
            </a:r>
            <a:r>
              <a:rPr lang="fr-FR" sz="3200" dirty="0"/>
              <a:t>d’élèves de</a:t>
            </a:r>
            <a:r>
              <a:rPr lang="fr-FR" sz="3200" b="1" dirty="0"/>
              <a:t> </a:t>
            </a:r>
            <a:r>
              <a:rPr lang="fr-FR" sz="3200" dirty="0"/>
              <a:t>l’</a:t>
            </a:r>
            <a:r>
              <a:rPr lang="fr-FR" sz="3200" b="1" dirty="0"/>
              <a:t>E</a:t>
            </a:r>
            <a:r>
              <a:rPr lang="fr-FR" sz="3200" dirty="0"/>
              <a:t>nseignement</a:t>
            </a:r>
            <a:r>
              <a:rPr lang="fr-FR" sz="3200" b="1" dirty="0"/>
              <a:t> L</a:t>
            </a:r>
            <a:r>
              <a:rPr lang="fr-FR" sz="3200" dirty="0"/>
              <a:t>ibre</a:t>
            </a:r>
          </a:p>
          <a:p>
            <a:r>
              <a:rPr lang="fr-FR" sz="3200" b="1" dirty="0" smtClean="0"/>
              <a:t>L’APEL </a:t>
            </a:r>
            <a:r>
              <a:rPr lang="fr-FR" sz="3200" b="1" dirty="0"/>
              <a:t>a un rôle d’accueil, d’animation, d’information, de conseil et de représentation des parents d’élèves. </a:t>
            </a:r>
            <a:endParaRPr lang="fr-FR" sz="3200" dirty="0"/>
          </a:p>
          <a:p>
            <a:endParaRPr lang="fr-FR" sz="32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3" y="9005"/>
            <a:ext cx="2271498" cy="2177148"/>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20776" b="16571"/>
          <a:stretch/>
        </p:blipFill>
        <p:spPr>
          <a:xfrm rot="21357761">
            <a:off x="510829" y="3026978"/>
            <a:ext cx="6798704" cy="3983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5961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51037" y="2511974"/>
            <a:ext cx="9953297" cy="3965410"/>
          </a:xfrm>
          <a:solidFill>
            <a:srgbClr val="FF6600"/>
          </a:solidFill>
        </p:spPr>
        <p:txBody>
          <a:bodyPr>
            <a:noAutofit/>
          </a:bodyPr>
          <a:lstStyle/>
          <a:p>
            <a:r>
              <a:rPr lang="fr-FR" sz="3200" b="1" dirty="0"/>
              <a:t> </a:t>
            </a:r>
            <a:endParaRPr lang="fr-FR" sz="3200" dirty="0"/>
          </a:p>
          <a:p>
            <a:pPr>
              <a:lnSpc>
                <a:spcPct val="100000"/>
              </a:lnSpc>
              <a:spcBef>
                <a:spcPts val="0"/>
              </a:spcBef>
            </a:pPr>
            <a:r>
              <a:rPr lang="fr-FR" sz="3200" b="1" dirty="0"/>
              <a:t>L’objectif de ces animations est de récolter des fonds pour permettre la gratuité des voyages de fin d’année pour tous les enfants de l’école et également d’améliorer ou rénover le matériel pédagogique des classes</a:t>
            </a:r>
            <a:r>
              <a:rPr lang="fr-FR" sz="3200" b="1" dirty="0" smtClean="0"/>
              <a:t>.</a:t>
            </a:r>
            <a:endParaRPr lang="fr-FR" sz="32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3" y="9005"/>
            <a:ext cx="2271498" cy="2177148"/>
          </a:xfrm>
          <a:prstGeom prst="rect">
            <a:avLst/>
          </a:prstGeom>
        </p:spPr>
      </p:pic>
      <p:sp>
        <p:nvSpPr>
          <p:cNvPr id="2" name="ZoneTexte 1"/>
          <p:cNvSpPr txBox="1"/>
          <p:nvPr/>
        </p:nvSpPr>
        <p:spPr>
          <a:xfrm>
            <a:off x="3026979" y="567559"/>
            <a:ext cx="7861738" cy="769441"/>
          </a:xfrm>
          <a:prstGeom prst="rect">
            <a:avLst/>
          </a:prstGeom>
          <a:noFill/>
        </p:spPr>
        <p:txBody>
          <a:bodyPr wrap="square" rtlCol="0">
            <a:spAutoFit/>
          </a:bodyPr>
          <a:lstStyle/>
          <a:p>
            <a:r>
              <a:rPr lang="fr-FR" sz="4400" b="1" dirty="0" smtClean="0"/>
              <a:t>L’APEL : l’objectif des animations</a:t>
            </a:r>
            <a:endParaRPr lang="fr-FR" sz="4400" b="1" dirty="0"/>
          </a:p>
        </p:txBody>
      </p:sp>
      <p:pic>
        <p:nvPicPr>
          <p:cNvPr id="2050" name="Picture 2" descr="See original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08885" y="1264199"/>
            <a:ext cx="1695449"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00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51037" y="2186152"/>
            <a:ext cx="9953297" cy="4393323"/>
          </a:xfrm>
          <a:solidFill>
            <a:srgbClr val="FF6600"/>
          </a:solidFill>
        </p:spPr>
        <p:txBody>
          <a:bodyPr>
            <a:noAutofit/>
          </a:bodyPr>
          <a:lstStyle/>
          <a:p>
            <a:r>
              <a:rPr lang="fr-FR" sz="3200" b="1" dirty="0"/>
              <a:t> </a:t>
            </a:r>
            <a:endParaRPr lang="fr-FR" sz="3200" dirty="0"/>
          </a:p>
          <a:p>
            <a:pPr>
              <a:lnSpc>
                <a:spcPct val="100000"/>
              </a:lnSpc>
              <a:spcBef>
                <a:spcPts val="0"/>
              </a:spcBef>
            </a:pPr>
            <a:r>
              <a:rPr lang="fr-FR" sz="2800" b="1" dirty="0"/>
              <a:t>Vente sur catalogue de </a:t>
            </a:r>
            <a:r>
              <a:rPr lang="fr-FR" sz="2800" b="1" dirty="0" smtClean="0"/>
              <a:t>gâteaux, brioches, plantes, …</a:t>
            </a:r>
          </a:p>
          <a:p>
            <a:pPr>
              <a:lnSpc>
                <a:spcPct val="100000"/>
              </a:lnSpc>
              <a:spcBef>
                <a:spcPts val="0"/>
              </a:spcBef>
            </a:pPr>
            <a:r>
              <a:rPr lang="fr-FR" sz="2800" b="1" dirty="0" smtClean="0"/>
              <a:t>Vente de produits personnalisés avec les dessins de vos enfants</a:t>
            </a:r>
          </a:p>
          <a:p>
            <a:pPr>
              <a:lnSpc>
                <a:spcPct val="100000"/>
              </a:lnSpc>
              <a:spcBef>
                <a:spcPts val="0"/>
              </a:spcBef>
            </a:pPr>
            <a:endParaRPr lang="fr-FR" sz="3200" b="1" dirty="0"/>
          </a:p>
          <a:p>
            <a:pPr>
              <a:lnSpc>
                <a:spcPct val="100000"/>
              </a:lnSpc>
              <a:spcBef>
                <a:spcPts val="0"/>
              </a:spcBef>
            </a:pPr>
            <a:endParaRPr lang="fr-FR" sz="3200" b="1" dirty="0" smtClean="0"/>
          </a:p>
          <a:p>
            <a:pPr marL="457200" indent="-457200" algn="just">
              <a:buFont typeface="Arial" panose="020B0604020202020204" pitchFamily="34" charset="0"/>
              <a:buChar char="•"/>
            </a:pPr>
            <a:r>
              <a:rPr lang="fr-FR" b="1" dirty="0"/>
              <a:t>Trier les catalogues par classe + collage </a:t>
            </a:r>
            <a:r>
              <a:rPr lang="fr-FR" b="1" dirty="0" smtClean="0"/>
              <a:t>d’étiquettes </a:t>
            </a:r>
            <a:endParaRPr lang="fr-FR" b="1" dirty="0"/>
          </a:p>
          <a:p>
            <a:pPr marL="457200" indent="-457200" algn="just">
              <a:buFont typeface="Arial" panose="020B0604020202020204" pitchFamily="34" charset="0"/>
              <a:buChar char="•"/>
            </a:pPr>
            <a:r>
              <a:rPr lang="fr-FR" b="1" dirty="0"/>
              <a:t>Distribution des catalogues aux enseignantes </a:t>
            </a:r>
          </a:p>
          <a:p>
            <a:pPr marL="457200" indent="-457200" algn="just">
              <a:buFont typeface="Arial" panose="020B0604020202020204" pitchFamily="34" charset="0"/>
              <a:buChar char="•"/>
            </a:pPr>
            <a:r>
              <a:rPr lang="fr-FR" b="1" dirty="0"/>
              <a:t>Réception des commandes et répartition en fonction des demandes</a:t>
            </a:r>
          </a:p>
          <a:p>
            <a:pPr marL="457200" indent="-457200" algn="just">
              <a:buFont typeface="Arial" panose="020B0604020202020204" pitchFamily="34" charset="0"/>
              <a:buChar char="•"/>
            </a:pPr>
            <a:r>
              <a:rPr lang="fr-FR" b="1" dirty="0"/>
              <a:t>Redistribution auprès des parents</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3" y="9005"/>
            <a:ext cx="2271498" cy="2177148"/>
          </a:xfrm>
          <a:prstGeom prst="rect">
            <a:avLst/>
          </a:prstGeom>
        </p:spPr>
      </p:pic>
      <p:sp>
        <p:nvSpPr>
          <p:cNvPr id="2" name="ZoneTexte 1"/>
          <p:cNvSpPr txBox="1"/>
          <p:nvPr/>
        </p:nvSpPr>
        <p:spPr>
          <a:xfrm>
            <a:off x="3026979" y="567559"/>
            <a:ext cx="5517931" cy="707886"/>
          </a:xfrm>
          <a:prstGeom prst="rect">
            <a:avLst/>
          </a:prstGeom>
          <a:noFill/>
        </p:spPr>
        <p:txBody>
          <a:bodyPr wrap="square" rtlCol="0">
            <a:spAutoFit/>
          </a:bodyPr>
          <a:lstStyle/>
          <a:p>
            <a:r>
              <a:rPr lang="fr-FR" sz="4000" dirty="0" smtClean="0"/>
              <a:t>L’APEL : des animations</a:t>
            </a:r>
            <a:endParaRPr lang="fr-FR" sz="4000" dirty="0"/>
          </a:p>
        </p:txBody>
      </p:sp>
      <p:sp>
        <p:nvSpPr>
          <p:cNvPr id="4" name="WordArt 2"/>
          <p:cNvSpPr>
            <a:spLocks noChangeArrowheads="1" noChangeShapeType="1" noTextEdit="1"/>
          </p:cNvSpPr>
          <p:nvPr/>
        </p:nvSpPr>
        <p:spPr bwMode="auto">
          <a:xfrm rot="-520668">
            <a:off x="2012769" y="3882098"/>
            <a:ext cx="1866900" cy="361950"/>
          </a:xfrm>
          <a:prstGeom prst="rect">
            <a:avLst/>
          </a:prstGeom>
        </p:spPr>
        <p:txBody>
          <a:bodyPr wrap="none" fromWordArt="1">
            <a:prstTxWarp prst="textPlain">
              <a:avLst>
                <a:gd name="adj" fmla="val 50000"/>
              </a:avLst>
            </a:prstTxWarp>
          </a:bodyPr>
          <a:lstStyle/>
          <a:p>
            <a:pPr algn="ctr" rtl="0">
              <a:buNone/>
            </a:pPr>
            <a:r>
              <a:rPr lang="fr-FR" sz="2000" b="1" kern="10" spc="0" dirty="0" smtClean="0">
                <a:ln w="30734">
                  <a:solidFill>
                    <a:srgbClr val="000000"/>
                  </a:solidFill>
                  <a:round/>
                  <a:headEnd/>
                  <a:tailEnd/>
                </a:ln>
                <a:solidFill>
                  <a:srgbClr val="FFCC00"/>
                </a:solidFill>
                <a:effectLst>
                  <a:outerShdw dist="40161" dir="4293903" algn="ctr" rotWithShape="0">
                    <a:srgbClr val="5A5A5A">
                      <a:alpha val="50000"/>
                    </a:srgbClr>
                  </a:outerShdw>
                </a:effectLst>
                <a:latin typeface="Arial Black" panose="020B0A04020102020204" pitchFamily="34" charset="0"/>
              </a:rPr>
              <a:t>En pratique ?</a:t>
            </a:r>
            <a:endParaRPr lang="fr-FR" sz="2000" b="1" kern="10" spc="0" dirty="0">
              <a:ln w="30734">
                <a:solidFill>
                  <a:srgbClr val="000000"/>
                </a:solidFill>
                <a:round/>
                <a:headEnd/>
                <a:tailEnd/>
              </a:ln>
              <a:solidFill>
                <a:srgbClr val="FFCC00"/>
              </a:solidFill>
              <a:effectLst>
                <a:outerShdw dist="40161" dir="4293903" algn="ctr" rotWithShape="0">
                  <a:srgbClr val="5A5A5A">
                    <a:alpha val="50000"/>
                  </a:srgbClr>
                </a:outerShdw>
              </a:effectLst>
              <a:latin typeface="Arial Black" panose="020B0A04020102020204" pitchFamily="34" charset="0"/>
            </a:endParaRPr>
          </a:p>
        </p:txBody>
      </p:sp>
      <p:pic>
        <p:nvPicPr>
          <p:cNvPr id="6" name="Image 5"/>
          <p:cNvPicPr/>
          <p:nvPr/>
        </p:nvPicPr>
        <p:blipFill>
          <a:blip r:embed="rId3">
            <a:extLst>
              <a:ext uri="{28A0092B-C50C-407E-A947-70E740481C1C}">
                <a14:useLocalDpi xmlns:a14="http://schemas.microsoft.com/office/drawing/2010/main" val="0"/>
              </a:ext>
            </a:extLst>
          </a:blip>
          <a:srcRect t="10118" b="24422"/>
          <a:stretch>
            <a:fillRect/>
          </a:stretch>
        </p:blipFill>
        <p:spPr bwMode="auto">
          <a:xfrm>
            <a:off x="10157317" y="147734"/>
            <a:ext cx="1694034" cy="1117158"/>
          </a:xfrm>
          <a:prstGeom prst="rect">
            <a:avLst/>
          </a:prstGeom>
          <a:noFill/>
        </p:spPr>
      </p:pic>
      <p:pic>
        <p:nvPicPr>
          <p:cNvPr id="4098" name="Picture 2" descr="See original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5550" y="1338426"/>
            <a:ext cx="2076450" cy="8477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original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1164" y="315310"/>
            <a:ext cx="1615159" cy="187084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Description : MARKETING:04-INITIATIVES CRÉATIONS:2012:ANNEXES:KIT COOKBOOK:lettre+fiche_recette 2012:web:letter_vierge2.jpg"/>
          <p:cNvPicPr/>
          <p:nvPr/>
        </p:nvPicPr>
        <p:blipFill rotWithShape="1">
          <a:blip r:embed="rId6" cstate="print">
            <a:extLst>
              <a:ext uri="{28A0092B-C50C-407E-A947-70E740481C1C}">
                <a14:useLocalDpi xmlns:a14="http://schemas.microsoft.com/office/drawing/2010/main" val="0"/>
              </a:ext>
            </a:extLst>
          </a:blip>
          <a:srcRect r="49909" b="70963"/>
          <a:stretch/>
        </p:blipFill>
        <p:spPr bwMode="auto">
          <a:xfrm>
            <a:off x="9068737" y="3743332"/>
            <a:ext cx="2782614" cy="1194009"/>
          </a:xfrm>
          <a:prstGeom prst="rect">
            <a:avLst/>
          </a:prstGeom>
          <a:noFill/>
          <a:ln>
            <a:solidFill>
              <a:schemeClr val="tx1"/>
            </a:solidFill>
          </a:ln>
          <a:extLst>
            <a:ext uri="{53640926-AAD7-44D8-BBD7-CCE9431645EC}">
              <a14:shadowObscured xmlns:a14="http://schemas.microsoft.com/office/drawing/2010/main"/>
            </a:ext>
          </a:extLst>
        </p:spPr>
      </p:pic>
      <p:pic>
        <p:nvPicPr>
          <p:cNvPr id="1026" name="Picture 2" descr="Mug avec dessin initiatives"/>
          <p:cNvPicPr>
            <a:picLocks noChangeAspect="1" noChangeArrowheads="1"/>
          </p:cNvPicPr>
          <p:nvPr/>
        </p:nvPicPr>
        <p:blipFill rotWithShape="1">
          <a:blip r:embed="rId7">
            <a:extLst>
              <a:ext uri="{28A0092B-C50C-407E-A947-70E740481C1C}">
                <a14:useLocalDpi xmlns:a14="http://schemas.microsoft.com/office/drawing/2010/main" val="0"/>
              </a:ext>
            </a:extLst>
          </a:blip>
          <a:srcRect l="33383"/>
          <a:stretch/>
        </p:blipFill>
        <p:spPr bwMode="auto">
          <a:xfrm>
            <a:off x="10336828" y="5055476"/>
            <a:ext cx="1335012" cy="889110"/>
          </a:xfrm>
          <a:prstGeom prst="rect">
            <a:avLst/>
          </a:prstGeom>
          <a:noFill/>
          <a:ln w="19050">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5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51037" y="2186152"/>
            <a:ext cx="9953297" cy="4393323"/>
          </a:xfrm>
          <a:solidFill>
            <a:srgbClr val="FF6600"/>
          </a:solidFill>
        </p:spPr>
        <p:txBody>
          <a:bodyPr>
            <a:noAutofit/>
          </a:bodyPr>
          <a:lstStyle/>
          <a:p>
            <a:r>
              <a:rPr lang="fr-FR" sz="3200" b="1" dirty="0"/>
              <a:t> </a:t>
            </a:r>
            <a:endParaRPr lang="fr-FR" sz="3200" dirty="0"/>
          </a:p>
          <a:p>
            <a:pPr>
              <a:lnSpc>
                <a:spcPct val="100000"/>
              </a:lnSpc>
              <a:spcBef>
                <a:spcPts val="0"/>
              </a:spcBef>
            </a:pPr>
            <a:r>
              <a:rPr lang="fr-FR" sz="3200" b="1" dirty="0" smtClean="0"/>
              <a:t>Marché de Noël</a:t>
            </a:r>
            <a:endParaRPr lang="fr-FR" sz="3200" b="1" dirty="0"/>
          </a:p>
          <a:p>
            <a:pPr>
              <a:lnSpc>
                <a:spcPct val="100000"/>
              </a:lnSpc>
              <a:spcBef>
                <a:spcPts val="0"/>
              </a:spcBef>
            </a:pPr>
            <a:endParaRPr lang="fr-FR" sz="3200" b="1" dirty="0"/>
          </a:p>
          <a:p>
            <a:pPr>
              <a:lnSpc>
                <a:spcPct val="100000"/>
              </a:lnSpc>
              <a:spcBef>
                <a:spcPts val="0"/>
              </a:spcBef>
            </a:pPr>
            <a:endParaRPr lang="fr-FR" sz="3200" b="1" dirty="0" smtClean="0"/>
          </a:p>
          <a:p>
            <a:pPr marL="457200" indent="-457200" algn="just">
              <a:buFont typeface="Arial" panose="020B0604020202020204" pitchFamily="34" charset="0"/>
              <a:buChar char="•"/>
            </a:pPr>
            <a:r>
              <a:rPr lang="fr-FR" sz="3200" b="1" dirty="0"/>
              <a:t>Fabriquer, coller, peindre, découper …</a:t>
            </a:r>
          </a:p>
          <a:p>
            <a:pPr marL="457200" indent="-457200" algn="just">
              <a:buFont typeface="Arial" panose="020B0604020202020204" pitchFamily="34" charset="0"/>
              <a:buChar char="•"/>
            </a:pPr>
            <a:r>
              <a:rPr lang="fr-FR" sz="3200" b="1" dirty="0"/>
              <a:t>Créer des articles à vendre pour l’animation</a:t>
            </a:r>
          </a:p>
          <a:p>
            <a:pPr marL="457200" indent="-457200" algn="just">
              <a:buFont typeface="Arial" panose="020B0604020202020204" pitchFamily="34" charset="0"/>
              <a:buChar char="•"/>
            </a:pPr>
            <a:r>
              <a:rPr lang="fr-FR" sz="3200" b="1" dirty="0"/>
              <a:t>Assurer la vente </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3" y="9005"/>
            <a:ext cx="2271498" cy="2177148"/>
          </a:xfrm>
          <a:prstGeom prst="rect">
            <a:avLst/>
          </a:prstGeom>
        </p:spPr>
      </p:pic>
      <p:sp>
        <p:nvSpPr>
          <p:cNvPr id="2" name="ZoneTexte 1"/>
          <p:cNvSpPr txBox="1"/>
          <p:nvPr/>
        </p:nvSpPr>
        <p:spPr>
          <a:xfrm>
            <a:off x="3026979" y="567559"/>
            <a:ext cx="5517931" cy="707886"/>
          </a:xfrm>
          <a:prstGeom prst="rect">
            <a:avLst/>
          </a:prstGeom>
          <a:noFill/>
        </p:spPr>
        <p:txBody>
          <a:bodyPr wrap="square" rtlCol="0">
            <a:spAutoFit/>
          </a:bodyPr>
          <a:lstStyle/>
          <a:p>
            <a:r>
              <a:rPr lang="fr-FR" sz="4000" dirty="0" smtClean="0"/>
              <a:t>L’APEL : des animations</a:t>
            </a:r>
            <a:endParaRPr lang="fr-FR" sz="4000" dirty="0"/>
          </a:p>
        </p:txBody>
      </p:sp>
      <p:sp>
        <p:nvSpPr>
          <p:cNvPr id="4" name="WordArt 2"/>
          <p:cNvSpPr>
            <a:spLocks noChangeArrowheads="1" noChangeShapeType="1" noTextEdit="1"/>
          </p:cNvSpPr>
          <p:nvPr/>
        </p:nvSpPr>
        <p:spPr bwMode="auto">
          <a:xfrm rot="-520668">
            <a:off x="1329597" y="3505767"/>
            <a:ext cx="1866900" cy="361950"/>
          </a:xfrm>
          <a:prstGeom prst="rect">
            <a:avLst/>
          </a:prstGeom>
        </p:spPr>
        <p:txBody>
          <a:bodyPr wrap="none" fromWordArt="1">
            <a:prstTxWarp prst="textPlain">
              <a:avLst>
                <a:gd name="adj" fmla="val 50000"/>
              </a:avLst>
            </a:prstTxWarp>
          </a:bodyPr>
          <a:lstStyle/>
          <a:p>
            <a:pPr algn="ctr" rtl="0">
              <a:buNone/>
            </a:pPr>
            <a:r>
              <a:rPr lang="fr-FR" sz="2000" b="1" kern="10" spc="0" dirty="0" smtClean="0">
                <a:ln w="30734">
                  <a:solidFill>
                    <a:srgbClr val="000000"/>
                  </a:solidFill>
                  <a:round/>
                  <a:headEnd/>
                  <a:tailEnd/>
                </a:ln>
                <a:solidFill>
                  <a:srgbClr val="FFCC00"/>
                </a:solidFill>
                <a:effectLst>
                  <a:outerShdw dist="40161" dir="4293903" algn="ctr" rotWithShape="0">
                    <a:srgbClr val="5A5A5A">
                      <a:alpha val="50000"/>
                    </a:srgbClr>
                  </a:outerShdw>
                </a:effectLst>
                <a:latin typeface="Arial Black" panose="020B0A04020102020204" pitchFamily="34" charset="0"/>
              </a:rPr>
              <a:t>En pratique ?</a:t>
            </a:r>
            <a:endParaRPr lang="fr-FR" sz="2000" b="1" kern="10" spc="0" dirty="0">
              <a:ln w="30734">
                <a:solidFill>
                  <a:srgbClr val="000000"/>
                </a:solidFill>
                <a:round/>
                <a:headEnd/>
                <a:tailEnd/>
              </a:ln>
              <a:solidFill>
                <a:srgbClr val="FFCC00"/>
              </a:solidFill>
              <a:effectLst>
                <a:outerShdw dist="40161" dir="4293903" algn="ctr" rotWithShape="0">
                  <a:srgbClr val="5A5A5A">
                    <a:alpha val="50000"/>
                  </a:srgbClr>
                </a:outerShdw>
              </a:effectLst>
              <a:latin typeface="Arial Black" panose="020B0A04020102020204" pitchFamily="34"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042" y="125307"/>
            <a:ext cx="6229131" cy="4671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6218">
            <a:off x="1783126" y="522723"/>
            <a:ext cx="6620599" cy="4965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86899">
            <a:off x="491765" y="642080"/>
            <a:ext cx="5984753" cy="4488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6226">
            <a:off x="6188570" y="1320456"/>
            <a:ext cx="5726171" cy="4294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89410">
            <a:off x="2310039" y="1618439"/>
            <a:ext cx="4155244" cy="3116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82" y="2341461"/>
            <a:ext cx="5251473" cy="3938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6245" y="2899383"/>
            <a:ext cx="5009085" cy="37411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29128">
            <a:off x="3391429" y="2114509"/>
            <a:ext cx="6249274" cy="4667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613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1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750"/>
                                        <p:tgtEl>
                                          <p:spTgt spid="7"/>
                                        </p:tgtEl>
                                      </p:cBhvr>
                                    </p:animEffect>
                                  </p:childTnLst>
                                </p:cTn>
                              </p:par>
                            </p:childTnLst>
                          </p:cTn>
                        </p:par>
                        <p:par>
                          <p:cTn id="12" fill="hold">
                            <p:stCondLst>
                              <p:cond delay="4000"/>
                            </p:stCondLst>
                            <p:childTnLst>
                              <p:par>
                                <p:cTn id="13" presetID="10" presetClass="entr" presetSubtype="0" fill="hold" nodeType="afterEffect">
                                  <p:stCondLst>
                                    <p:cond delay="17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750"/>
                                        <p:tgtEl>
                                          <p:spTgt spid="8"/>
                                        </p:tgtEl>
                                      </p:cBhvr>
                                    </p:animEffect>
                                  </p:childTnLst>
                                </p:cTn>
                              </p:par>
                            </p:childTnLst>
                          </p:cTn>
                        </p:par>
                        <p:par>
                          <p:cTn id="16" fill="hold">
                            <p:stCondLst>
                              <p:cond delay="7500"/>
                            </p:stCondLst>
                            <p:childTnLst>
                              <p:par>
                                <p:cTn id="17" presetID="10" presetClass="entr" presetSubtype="0" fill="hold" nodeType="afterEffect">
                                  <p:stCondLst>
                                    <p:cond delay="1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750"/>
                                        <p:tgtEl>
                                          <p:spTgt spid="10"/>
                                        </p:tgtEl>
                                      </p:cBhvr>
                                    </p:animEffect>
                                  </p:childTnLst>
                                </p:cTn>
                              </p:par>
                            </p:childTnLst>
                          </p:cTn>
                        </p:par>
                        <p:par>
                          <p:cTn id="20" fill="hold">
                            <p:stCondLst>
                              <p:cond delay="11000"/>
                            </p:stCondLst>
                            <p:childTnLst>
                              <p:par>
                                <p:cTn id="21" presetID="10" presetClass="entr" presetSubtype="0" fill="hold" nodeType="afterEffect">
                                  <p:stCondLst>
                                    <p:cond delay="1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750"/>
                                        <p:tgtEl>
                                          <p:spTgt spid="11"/>
                                        </p:tgtEl>
                                      </p:cBhvr>
                                    </p:animEffect>
                                  </p:childTnLst>
                                </p:cTn>
                              </p:par>
                            </p:childTnLst>
                          </p:cTn>
                        </p:par>
                        <p:par>
                          <p:cTn id="24" fill="hold">
                            <p:stCondLst>
                              <p:cond delay="14500"/>
                            </p:stCondLst>
                            <p:childTnLst>
                              <p:par>
                                <p:cTn id="25" presetID="10" presetClass="entr" presetSubtype="0" fill="hold" nodeType="afterEffect">
                                  <p:stCondLst>
                                    <p:cond delay="17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750"/>
                                        <p:tgtEl>
                                          <p:spTgt spid="9"/>
                                        </p:tgtEl>
                                      </p:cBhvr>
                                    </p:animEffect>
                                  </p:childTnLst>
                                </p:cTn>
                              </p:par>
                            </p:childTnLst>
                          </p:cTn>
                        </p:par>
                        <p:par>
                          <p:cTn id="28" fill="hold">
                            <p:stCondLst>
                              <p:cond delay="18000"/>
                            </p:stCondLst>
                            <p:childTnLst>
                              <p:par>
                                <p:cTn id="29" presetID="10" presetClass="entr" presetSubtype="0" fill="hold" nodeType="afterEffect">
                                  <p:stCondLst>
                                    <p:cond delay="17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750"/>
                                        <p:tgtEl>
                                          <p:spTgt spid="13"/>
                                        </p:tgtEl>
                                      </p:cBhvr>
                                    </p:animEffect>
                                  </p:childTnLst>
                                </p:cTn>
                              </p:par>
                            </p:childTnLst>
                          </p:cTn>
                        </p:par>
                        <p:par>
                          <p:cTn id="32" fill="hold">
                            <p:stCondLst>
                              <p:cond delay="21500"/>
                            </p:stCondLst>
                            <p:childTnLst>
                              <p:par>
                                <p:cTn id="33" presetID="10" presetClass="entr" presetSubtype="0" fill="hold" nodeType="afterEffect">
                                  <p:stCondLst>
                                    <p:cond delay="17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51037" y="2186152"/>
            <a:ext cx="9953297" cy="4393323"/>
          </a:xfrm>
          <a:solidFill>
            <a:srgbClr val="FF6600"/>
          </a:solidFill>
        </p:spPr>
        <p:txBody>
          <a:bodyPr>
            <a:noAutofit/>
          </a:bodyPr>
          <a:lstStyle/>
          <a:p>
            <a:r>
              <a:rPr lang="fr-FR" sz="3200" b="1" dirty="0"/>
              <a:t> </a:t>
            </a:r>
            <a:endParaRPr lang="fr-FR" sz="3200" dirty="0"/>
          </a:p>
          <a:p>
            <a:pPr>
              <a:lnSpc>
                <a:spcPct val="100000"/>
              </a:lnSpc>
              <a:spcBef>
                <a:spcPts val="0"/>
              </a:spcBef>
            </a:pPr>
            <a:r>
              <a:rPr lang="fr-FR" sz="4400" b="1" dirty="0" smtClean="0"/>
              <a:t>LOTO</a:t>
            </a:r>
            <a:endParaRPr lang="fr-FR" sz="4400" b="1" dirty="0"/>
          </a:p>
          <a:p>
            <a:pPr>
              <a:lnSpc>
                <a:spcPct val="100000"/>
              </a:lnSpc>
              <a:spcBef>
                <a:spcPts val="0"/>
              </a:spcBef>
            </a:pPr>
            <a:endParaRPr lang="fr-FR" sz="3200" b="1" dirty="0"/>
          </a:p>
          <a:p>
            <a:pPr>
              <a:lnSpc>
                <a:spcPct val="100000"/>
              </a:lnSpc>
              <a:spcBef>
                <a:spcPts val="0"/>
              </a:spcBef>
            </a:pPr>
            <a:endParaRPr lang="fr-FR" sz="3200" b="1" dirty="0" smtClean="0"/>
          </a:p>
          <a:p>
            <a:pPr marL="457200" indent="-457200" algn="just">
              <a:buFont typeface="Arial" panose="020B0604020202020204" pitchFamily="34" charset="0"/>
              <a:buChar char="•"/>
            </a:pPr>
            <a:r>
              <a:rPr lang="fr-FR" sz="3200" b="1" dirty="0" smtClean="0"/>
              <a:t>Trouver des lots</a:t>
            </a:r>
            <a:endParaRPr lang="fr-FR" sz="3200" b="1" dirty="0"/>
          </a:p>
          <a:p>
            <a:pPr marL="457200" indent="-457200" algn="just">
              <a:buFont typeface="Arial" panose="020B0604020202020204" pitchFamily="34" charset="0"/>
              <a:buChar char="•"/>
            </a:pPr>
            <a:r>
              <a:rPr lang="fr-FR" sz="3200" b="1" dirty="0" smtClean="0"/>
              <a:t>Animer le jeu, servir au </a:t>
            </a:r>
            <a:r>
              <a:rPr lang="fr-FR" sz="3200" b="1" smtClean="0"/>
              <a:t>bar…</a:t>
            </a:r>
            <a:endParaRPr lang="fr-FR" sz="32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3" y="9005"/>
            <a:ext cx="2271498" cy="2177148"/>
          </a:xfrm>
          <a:prstGeom prst="rect">
            <a:avLst/>
          </a:prstGeom>
        </p:spPr>
      </p:pic>
      <p:sp>
        <p:nvSpPr>
          <p:cNvPr id="2" name="ZoneTexte 1"/>
          <p:cNvSpPr txBox="1"/>
          <p:nvPr/>
        </p:nvSpPr>
        <p:spPr>
          <a:xfrm>
            <a:off x="3026979" y="567559"/>
            <a:ext cx="5517931" cy="707886"/>
          </a:xfrm>
          <a:prstGeom prst="rect">
            <a:avLst/>
          </a:prstGeom>
          <a:noFill/>
        </p:spPr>
        <p:txBody>
          <a:bodyPr wrap="square" rtlCol="0">
            <a:spAutoFit/>
          </a:bodyPr>
          <a:lstStyle/>
          <a:p>
            <a:r>
              <a:rPr lang="fr-FR" sz="4000" dirty="0" smtClean="0"/>
              <a:t>L’APEL : des animations</a:t>
            </a:r>
            <a:endParaRPr lang="fr-FR" sz="4000" dirty="0"/>
          </a:p>
        </p:txBody>
      </p:sp>
      <p:sp>
        <p:nvSpPr>
          <p:cNvPr id="4" name="WordArt 2"/>
          <p:cNvSpPr>
            <a:spLocks noChangeArrowheads="1" noChangeShapeType="1" noTextEdit="1"/>
          </p:cNvSpPr>
          <p:nvPr/>
        </p:nvSpPr>
        <p:spPr bwMode="auto">
          <a:xfrm rot="-520668">
            <a:off x="1329597" y="3505767"/>
            <a:ext cx="1866900" cy="361950"/>
          </a:xfrm>
          <a:prstGeom prst="rect">
            <a:avLst/>
          </a:prstGeom>
        </p:spPr>
        <p:txBody>
          <a:bodyPr wrap="none" fromWordArt="1">
            <a:prstTxWarp prst="textPlain">
              <a:avLst>
                <a:gd name="adj" fmla="val 50000"/>
              </a:avLst>
            </a:prstTxWarp>
          </a:bodyPr>
          <a:lstStyle/>
          <a:p>
            <a:pPr algn="ctr" rtl="0">
              <a:buNone/>
            </a:pPr>
            <a:r>
              <a:rPr lang="fr-FR" sz="2000" b="1" kern="10" spc="0" dirty="0" smtClean="0">
                <a:ln w="30734">
                  <a:solidFill>
                    <a:srgbClr val="000000"/>
                  </a:solidFill>
                  <a:round/>
                  <a:headEnd/>
                  <a:tailEnd/>
                </a:ln>
                <a:solidFill>
                  <a:srgbClr val="FFCC00"/>
                </a:solidFill>
                <a:effectLst>
                  <a:outerShdw dist="40161" dir="4293903" algn="ctr" rotWithShape="0">
                    <a:srgbClr val="5A5A5A">
                      <a:alpha val="50000"/>
                    </a:srgbClr>
                  </a:outerShdw>
                </a:effectLst>
                <a:latin typeface="Arial Black" panose="020B0A04020102020204" pitchFamily="34" charset="0"/>
              </a:rPr>
              <a:t>En pratique ?</a:t>
            </a:r>
            <a:endParaRPr lang="fr-FR" sz="2000" b="1" kern="10" spc="0" dirty="0">
              <a:ln w="30734">
                <a:solidFill>
                  <a:srgbClr val="000000"/>
                </a:solidFill>
                <a:round/>
                <a:headEnd/>
                <a:tailEnd/>
              </a:ln>
              <a:solidFill>
                <a:srgbClr val="FFCC00"/>
              </a:solidFill>
              <a:effectLst>
                <a:outerShdw dist="40161" dir="4293903" algn="ctr" rotWithShape="0">
                  <a:srgbClr val="5A5A5A">
                    <a:alpha val="50000"/>
                  </a:srgbClr>
                </a:outerShdw>
              </a:effectLst>
              <a:latin typeface="Arial Black" panose="020B0A04020102020204" pitchFamily="34"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8518">
            <a:off x="7153669" y="987484"/>
            <a:ext cx="4000500" cy="5334000"/>
          </a:xfrm>
          <a:prstGeom prst="rect">
            <a:avLst/>
          </a:prstGeom>
          <a:ln>
            <a:solidFill>
              <a:schemeClr val="tx1"/>
            </a:solidFill>
          </a:ln>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837" y="183186"/>
            <a:ext cx="3234012" cy="4312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00659">
            <a:off x="441982" y="1083571"/>
            <a:ext cx="7082651" cy="5311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3927">
            <a:off x="3718385" y="630126"/>
            <a:ext cx="6859752" cy="5144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1202" y="1885458"/>
            <a:ext cx="5792660" cy="43444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7229" y="3227420"/>
            <a:ext cx="4840771" cy="363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0254" y="1342931"/>
            <a:ext cx="6044998" cy="4533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755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750"/>
                                        <p:tgtEl>
                                          <p:spTgt spid="13"/>
                                        </p:tgtEl>
                                      </p:cBhvr>
                                    </p:animEffect>
                                  </p:childTnLst>
                                </p:cTn>
                              </p:par>
                            </p:childTnLst>
                          </p:cTn>
                        </p:par>
                        <p:par>
                          <p:cTn id="12" fill="hold">
                            <p:stCondLst>
                              <p:cond delay="3500"/>
                            </p:stCondLst>
                            <p:childTnLst>
                              <p:par>
                                <p:cTn id="13" presetID="10" presetClass="entr" presetSubtype="0" fill="hold" nodeType="afterEffect">
                                  <p:stCondLst>
                                    <p:cond delay="17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750"/>
                                        <p:tgtEl>
                                          <p:spTgt spid="10"/>
                                        </p:tgtEl>
                                      </p:cBhvr>
                                    </p:animEffect>
                                  </p:childTnLst>
                                </p:cTn>
                              </p:par>
                            </p:childTnLst>
                          </p:cTn>
                        </p:par>
                        <p:par>
                          <p:cTn id="16" fill="hold">
                            <p:stCondLst>
                              <p:cond delay="7000"/>
                            </p:stCondLst>
                            <p:childTnLst>
                              <p:par>
                                <p:cTn id="17" presetID="10" presetClass="entr" presetSubtype="0" fill="hold" nodeType="afterEffect">
                                  <p:stCondLst>
                                    <p:cond delay="17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750"/>
                                        <p:tgtEl>
                                          <p:spTgt spid="9"/>
                                        </p:tgtEl>
                                      </p:cBhvr>
                                    </p:animEffect>
                                  </p:childTnLst>
                                </p:cTn>
                              </p:par>
                            </p:childTnLst>
                          </p:cTn>
                        </p:par>
                        <p:par>
                          <p:cTn id="20" fill="hold">
                            <p:stCondLst>
                              <p:cond delay="10500"/>
                            </p:stCondLst>
                            <p:childTnLst>
                              <p:par>
                                <p:cTn id="21" presetID="10" presetClass="entr" presetSubtype="0" fill="hold" nodeType="afterEffect">
                                  <p:stCondLst>
                                    <p:cond delay="175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750"/>
                                        <p:tgtEl>
                                          <p:spTgt spid="11"/>
                                        </p:tgtEl>
                                      </p:cBhvr>
                                    </p:animEffect>
                                  </p:childTnLst>
                                </p:cTn>
                              </p:par>
                            </p:childTnLst>
                          </p:cTn>
                        </p:par>
                        <p:par>
                          <p:cTn id="24" fill="hold">
                            <p:stCondLst>
                              <p:cond delay="14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750"/>
                                        <p:tgtEl>
                                          <p:spTgt spid="12"/>
                                        </p:tgtEl>
                                      </p:cBhvr>
                                    </p:animEffect>
                                  </p:childTnLst>
                                </p:cTn>
                              </p:par>
                            </p:childTnLst>
                          </p:cTn>
                        </p:par>
                        <p:par>
                          <p:cTn id="28" fill="hold">
                            <p:stCondLst>
                              <p:cond delay="15750"/>
                            </p:stCondLst>
                            <p:childTnLst>
                              <p:par>
                                <p:cTn id="29" presetID="10" presetClass="entr" presetSubtype="0" fill="hold" nodeType="afterEffect">
                                  <p:stCondLst>
                                    <p:cond delay="175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51037" y="2186152"/>
            <a:ext cx="9953297" cy="4393323"/>
          </a:xfrm>
          <a:solidFill>
            <a:srgbClr val="FF6600"/>
          </a:solidFill>
        </p:spPr>
        <p:txBody>
          <a:bodyPr>
            <a:noAutofit/>
          </a:bodyPr>
          <a:lstStyle/>
          <a:p>
            <a:r>
              <a:rPr lang="fr-FR" sz="3200" b="1" dirty="0"/>
              <a:t> </a:t>
            </a:r>
            <a:endParaRPr lang="fr-FR" sz="3200" dirty="0"/>
          </a:p>
          <a:p>
            <a:pPr>
              <a:lnSpc>
                <a:spcPct val="100000"/>
              </a:lnSpc>
              <a:spcBef>
                <a:spcPts val="0"/>
              </a:spcBef>
            </a:pPr>
            <a:r>
              <a:rPr lang="fr-FR" sz="3200" b="1" dirty="0" smtClean="0"/>
              <a:t>Création du journal de l’école : l’ARDOISE</a:t>
            </a:r>
          </a:p>
          <a:p>
            <a:pPr>
              <a:lnSpc>
                <a:spcPct val="100000"/>
              </a:lnSpc>
              <a:spcBef>
                <a:spcPts val="0"/>
              </a:spcBef>
            </a:pPr>
            <a:endParaRPr lang="fr-FR" sz="3200" b="1" dirty="0"/>
          </a:p>
          <a:p>
            <a:pPr>
              <a:lnSpc>
                <a:spcPct val="100000"/>
              </a:lnSpc>
              <a:spcBef>
                <a:spcPts val="0"/>
              </a:spcBef>
            </a:pPr>
            <a:endParaRPr lang="fr-FR" sz="3200" b="1" dirty="0" smtClean="0"/>
          </a:p>
          <a:p>
            <a:pPr marL="457200" indent="-457200" algn="just">
              <a:buFont typeface="Arial" panose="020B0604020202020204" pitchFamily="34" charset="0"/>
              <a:buChar char="•"/>
            </a:pPr>
            <a:r>
              <a:rPr lang="fr-FR" sz="2800" b="1" dirty="0"/>
              <a:t>Créer des articles sur les activités de l’école</a:t>
            </a:r>
          </a:p>
          <a:p>
            <a:pPr marL="457200" indent="-457200" algn="just">
              <a:buFont typeface="Arial" panose="020B0604020202020204" pitchFamily="34" charset="0"/>
              <a:buChar char="•"/>
            </a:pPr>
            <a:r>
              <a:rPr lang="fr-FR" sz="2800" b="1" dirty="0"/>
              <a:t>Mise en page du journal </a:t>
            </a:r>
          </a:p>
          <a:p>
            <a:pPr marL="457200" indent="-457200" algn="just">
              <a:buFont typeface="Arial" panose="020B0604020202020204" pitchFamily="34" charset="0"/>
              <a:buChar char="•"/>
            </a:pPr>
            <a:r>
              <a:rPr lang="fr-FR" sz="2800" b="1" dirty="0"/>
              <a:t>Récupération des informations auprès des enseignantes</a:t>
            </a:r>
          </a:p>
          <a:p>
            <a:pPr marL="457200" indent="-457200" algn="just">
              <a:buFont typeface="Arial" panose="020B0604020202020204" pitchFamily="34" charset="0"/>
              <a:buChar char="•"/>
            </a:pPr>
            <a:r>
              <a:rPr lang="fr-FR" sz="2800" b="1" dirty="0"/>
              <a:t>Dupliquer le journal et le trier par classe</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3" y="9005"/>
            <a:ext cx="2271498" cy="2177148"/>
          </a:xfrm>
          <a:prstGeom prst="rect">
            <a:avLst/>
          </a:prstGeom>
        </p:spPr>
      </p:pic>
      <p:sp>
        <p:nvSpPr>
          <p:cNvPr id="2" name="ZoneTexte 1"/>
          <p:cNvSpPr txBox="1"/>
          <p:nvPr/>
        </p:nvSpPr>
        <p:spPr>
          <a:xfrm>
            <a:off x="3026979" y="567559"/>
            <a:ext cx="5517931" cy="707886"/>
          </a:xfrm>
          <a:prstGeom prst="rect">
            <a:avLst/>
          </a:prstGeom>
          <a:noFill/>
        </p:spPr>
        <p:txBody>
          <a:bodyPr wrap="square" rtlCol="0">
            <a:spAutoFit/>
          </a:bodyPr>
          <a:lstStyle/>
          <a:p>
            <a:r>
              <a:rPr lang="fr-FR" sz="4000" dirty="0" smtClean="0"/>
              <a:t>L’APEL : des animations</a:t>
            </a:r>
            <a:endParaRPr lang="fr-FR" sz="4000" dirty="0"/>
          </a:p>
        </p:txBody>
      </p:sp>
      <p:sp>
        <p:nvSpPr>
          <p:cNvPr id="4" name="WordArt 2"/>
          <p:cNvSpPr>
            <a:spLocks noChangeArrowheads="1" noChangeShapeType="1" noTextEdit="1"/>
          </p:cNvSpPr>
          <p:nvPr/>
        </p:nvSpPr>
        <p:spPr bwMode="auto">
          <a:xfrm rot="-520668">
            <a:off x="1329597" y="3505767"/>
            <a:ext cx="1866900" cy="361950"/>
          </a:xfrm>
          <a:prstGeom prst="rect">
            <a:avLst/>
          </a:prstGeom>
        </p:spPr>
        <p:txBody>
          <a:bodyPr wrap="none" fromWordArt="1">
            <a:prstTxWarp prst="textPlain">
              <a:avLst>
                <a:gd name="adj" fmla="val 50000"/>
              </a:avLst>
            </a:prstTxWarp>
          </a:bodyPr>
          <a:lstStyle/>
          <a:p>
            <a:pPr algn="ctr" rtl="0">
              <a:buNone/>
            </a:pPr>
            <a:r>
              <a:rPr lang="fr-FR" sz="2000" b="1" kern="10" spc="0" dirty="0" smtClean="0">
                <a:ln w="30734">
                  <a:solidFill>
                    <a:srgbClr val="000000"/>
                  </a:solidFill>
                  <a:round/>
                  <a:headEnd/>
                  <a:tailEnd/>
                </a:ln>
                <a:solidFill>
                  <a:srgbClr val="FFCC00"/>
                </a:solidFill>
                <a:effectLst>
                  <a:outerShdw dist="40161" dir="4293903" algn="ctr" rotWithShape="0">
                    <a:srgbClr val="5A5A5A">
                      <a:alpha val="50000"/>
                    </a:srgbClr>
                  </a:outerShdw>
                </a:effectLst>
                <a:latin typeface="Arial Black" panose="020B0A04020102020204" pitchFamily="34" charset="0"/>
              </a:rPr>
              <a:t>En pratique ?</a:t>
            </a:r>
            <a:endParaRPr lang="fr-FR" sz="2000" b="1" kern="10" spc="0" dirty="0">
              <a:ln w="30734">
                <a:solidFill>
                  <a:srgbClr val="000000"/>
                </a:solidFill>
                <a:round/>
                <a:headEnd/>
                <a:tailEnd/>
              </a:ln>
              <a:solidFill>
                <a:srgbClr val="FFCC00"/>
              </a:solidFill>
              <a:effectLst>
                <a:outerShdw dist="40161" dir="4293903" algn="ctr" rotWithShape="0">
                  <a:srgbClr val="5A5A5A">
                    <a:alpha val="50000"/>
                  </a:srgbClr>
                </a:outerShdw>
              </a:effectLst>
              <a:latin typeface="Arial Black" panose="020B0A04020102020204" pitchFamily="34" charset="0"/>
            </a:endParaRPr>
          </a:p>
        </p:txBody>
      </p:sp>
      <p:pic>
        <p:nvPicPr>
          <p:cNvPr id="3074" name="Picture 2" descr="See original imag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4959" y="281151"/>
            <a:ext cx="26193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4"/>
          <a:stretch>
            <a:fillRect/>
          </a:stretch>
        </p:blipFill>
        <p:spPr>
          <a:xfrm>
            <a:off x="1828801" y="783039"/>
            <a:ext cx="4153568" cy="5950890"/>
          </a:xfrm>
          <a:prstGeom prst="rect">
            <a:avLst/>
          </a:prstGeom>
          <a:ln>
            <a:solidFill>
              <a:schemeClr val="tx1"/>
            </a:solidFill>
          </a:ln>
        </p:spPr>
      </p:pic>
      <p:pic>
        <p:nvPicPr>
          <p:cNvPr id="6" name="Image 5"/>
          <p:cNvPicPr>
            <a:picLocks noChangeAspect="1"/>
          </p:cNvPicPr>
          <p:nvPr/>
        </p:nvPicPr>
        <p:blipFill>
          <a:blip r:embed="rId5"/>
          <a:stretch>
            <a:fillRect/>
          </a:stretch>
        </p:blipFill>
        <p:spPr>
          <a:xfrm rot="21327227">
            <a:off x="6374935" y="320002"/>
            <a:ext cx="4696101" cy="6378662"/>
          </a:xfrm>
          <a:prstGeom prst="rect">
            <a:avLst/>
          </a:prstGeom>
          <a:ln>
            <a:solidFill>
              <a:schemeClr val="tx1"/>
            </a:solidFill>
          </a:ln>
        </p:spPr>
      </p:pic>
      <p:pic>
        <p:nvPicPr>
          <p:cNvPr id="8" name="Image 7"/>
          <p:cNvPicPr>
            <a:picLocks noChangeAspect="1"/>
          </p:cNvPicPr>
          <p:nvPr/>
        </p:nvPicPr>
        <p:blipFill>
          <a:blip r:embed="rId6"/>
          <a:stretch>
            <a:fillRect/>
          </a:stretch>
        </p:blipFill>
        <p:spPr>
          <a:xfrm>
            <a:off x="4177381" y="1479510"/>
            <a:ext cx="3978563" cy="5540826"/>
          </a:xfrm>
          <a:prstGeom prst="rect">
            <a:avLst/>
          </a:prstGeom>
          <a:ln>
            <a:solidFill>
              <a:schemeClr val="tx1"/>
            </a:solidFill>
          </a:ln>
        </p:spPr>
      </p:pic>
    </p:spTree>
    <p:extLst>
      <p:ext uri="{BB962C8B-B14F-4D97-AF65-F5344CB8AC3E}">
        <p14:creationId xmlns:p14="http://schemas.microsoft.com/office/powerpoint/2010/main" val="405317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30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29106" y="2186153"/>
            <a:ext cx="9953297" cy="3331778"/>
          </a:xfrm>
          <a:solidFill>
            <a:srgbClr val="FF6600"/>
          </a:solidFill>
        </p:spPr>
        <p:txBody>
          <a:bodyPr>
            <a:noAutofit/>
          </a:bodyPr>
          <a:lstStyle/>
          <a:p>
            <a:pPr>
              <a:spcBef>
                <a:spcPts val="0"/>
              </a:spcBef>
            </a:pPr>
            <a:r>
              <a:rPr lang="fr-FR" sz="3200" b="1" dirty="0" smtClean="0"/>
              <a:t>Vos </a:t>
            </a:r>
            <a:r>
              <a:rPr lang="fr-FR" sz="3200" b="1" dirty="0"/>
              <a:t>compétences, vos talents, votre enthousiasme ou tout simplement votre intérêt personnel à participer à la vie de votre établissement </a:t>
            </a:r>
            <a:r>
              <a:rPr lang="fr-FR" sz="3200" b="1" dirty="0" smtClean="0"/>
              <a:t>seront </a:t>
            </a:r>
            <a:r>
              <a:rPr lang="fr-FR" sz="3200" b="1" dirty="0"/>
              <a:t>les bienvenus </a:t>
            </a:r>
            <a:r>
              <a:rPr lang="fr-FR" sz="3200" b="1" dirty="0" smtClean="0"/>
              <a:t>!</a:t>
            </a:r>
          </a:p>
          <a:p>
            <a:r>
              <a:rPr lang="fr-FR" sz="4000" b="1" dirty="0"/>
              <a:t>En fonction de vos disponibilités </a:t>
            </a:r>
          </a:p>
          <a:p>
            <a:r>
              <a:rPr lang="fr-FR" sz="3200" b="1" dirty="0"/>
              <a:t>(Quelques heures, de temps en temps…)</a:t>
            </a:r>
          </a:p>
          <a:p>
            <a:pPr>
              <a:spcBef>
                <a:spcPts val="0"/>
              </a:spcBef>
            </a:pPr>
            <a:endParaRPr lang="fr-FR" sz="3200" b="1" dirty="0" smtClean="0"/>
          </a:p>
          <a:p>
            <a:pPr>
              <a:spcBef>
                <a:spcPts val="0"/>
              </a:spcBef>
            </a:pPr>
            <a:endParaRPr lang="fr-FR" sz="6000" b="1" dirty="0"/>
          </a:p>
          <a:p>
            <a:endParaRPr lang="fr-FR" sz="32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73" y="9005"/>
            <a:ext cx="2271498" cy="2177148"/>
          </a:xfrm>
          <a:prstGeom prst="rect">
            <a:avLst/>
          </a:prstGeom>
        </p:spPr>
      </p:pic>
      <p:pic>
        <p:nvPicPr>
          <p:cNvPr id="1026" name="Picture 2" descr="See original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468" y="68362"/>
            <a:ext cx="2309591" cy="211779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2358271" y="567559"/>
            <a:ext cx="6974915" cy="707886"/>
          </a:xfrm>
          <a:prstGeom prst="rect">
            <a:avLst/>
          </a:prstGeom>
          <a:noFill/>
        </p:spPr>
        <p:txBody>
          <a:bodyPr wrap="square" rtlCol="0">
            <a:spAutoFit/>
          </a:bodyPr>
          <a:lstStyle/>
          <a:p>
            <a:pPr>
              <a:spcBef>
                <a:spcPts val="0"/>
              </a:spcBef>
            </a:pPr>
            <a:r>
              <a:rPr lang="fr-FR" sz="4000" b="1" dirty="0" smtClean="0"/>
              <a:t>Vous </a:t>
            </a:r>
            <a:r>
              <a:rPr lang="fr-FR" sz="4000" b="1" dirty="0"/>
              <a:t>souhaitez nous rejoindre ?</a:t>
            </a:r>
          </a:p>
        </p:txBody>
      </p:sp>
      <p:pic>
        <p:nvPicPr>
          <p:cNvPr id="1028" name="Picture 4" descr="See original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031" b="13203"/>
          <a:stretch/>
        </p:blipFill>
        <p:spPr bwMode="auto">
          <a:xfrm rot="20880676">
            <a:off x="273836" y="4129023"/>
            <a:ext cx="2887845" cy="2104350"/>
          </a:xfrm>
          <a:prstGeom prst="rect">
            <a:avLst/>
          </a:prstGeom>
          <a:noFill/>
          <a:ln w="28575">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14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153</TotalTime>
  <Words>89</Words>
  <Application>Microsoft Office PowerPoint</Application>
  <PresentationFormat>Grand écran</PresentationFormat>
  <Paragraphs>49</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Arial Black</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brunette</dc:creator>
  <cp:lastModifiedBy>eric brunette</cp:lastModifiedBy>
  <cp:revision>27</cp:revision>
  <dcterms:created xsi:type="dcterms:W3CDTF">2016-09-11T16:35:34Z</dcterms:created>
  <dcterms:modified xsi:type="dcterms:W3CDTF">2016-10-05T09:08:41Z</dcterms:modified>
</cp:coreProperties>
</file>